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2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4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gened.as.virginia.edu/" TargetMode="External"/><Relationship Id="rId2" Type="http://schemas.openxmlformats.org/officeDocument/2006/relationships/hyperlink" Target="https://college.as.virginia.edu/for_advisors" TargetMode="External"/><Relationship Id="rId1" Type="http://schemas.openxmlformats.org/officeDocument/2006/relationships/hyperlink" Target="https://college.as.virginia.edu/" TargetMode="External"/><Relationship Id="rId4" Type="http://schemas.openxmlformats.org/officeDocument/2006/relationships/hyperlink" Target="https://college.as.virginia.edu/directory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ege.as.virginia.edu/" TargetMode="External"/><Relationship Id="rId2" Type="http://schemas.openxmlformats.org/officeDocument/2006/relationships/hyperlink" Target="https://gened.as.virginia.edu/" TargetMode="External"/><Relationship Id="rId1" Type="http://schemas.openxmlformats.org/officeDocument/2006/relationships/hyperlink" Target="https://college.as.virginia.edu/for_advisors" TargetMode="External"/><Relationship Id="rId4" Type="http://schemas.openxmlformats.org/officeDocument/2006/relationships/hyperlink" Target="https://college.as.virginia.edu/directory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96593-27E4-487D-8E74-BD2F3A97526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8395F4-DFF7-4FEE-AB8F-6CEB3A22B828}">
      <dgm:prSet/>
      <dgm:spPr/>
      <dgm:t>
        <a:bodyPr/>
        <a:lstStyle/>
        <a:p>
          <a:r>
            <a:rPr lang="en-US" dirty="0"/>
            <a:t>J-term Sign-up  (look for other advising holds) </a:t>
          </a:r>
        </a:p>
        <a:p>
          <a:r>
            <a:rPr lang="en-US" dirty="0"/>
            <a:t>Nov. 8-Jan.2 </a:t>
          </a:r>
        </a:p>
        <a:p>
          <a:r>
            <a:rPr lang="en-US" dirty="0"/>
            <a:t>J-term: Jan. 3-14, 2022</a:t>
          </a:r>
        </a:p>
      </dgm:t>
    </dgm:pt>
    <dgm:pt modelId="{BBC6B160-14FC-47A4-9440-0A348ED90BF1}" type="parTrans" cxnId="{F54AD0D0-52DD-45C1-A70A-D9C234CB0D7A}">
      <dgm:prSet/>
      <dgm:spPr/>
      <dgm:t>
        <a:bodyPr/>
        <a:lstStyle/>
        <a:p>
          <a:endParaRPr lang="en-US"/>
        </a:p>
      </dgm:t>
    </dgm:pt>
    <dgm:pt modelId="{EA1E854E-D689-44F8-8526-E4BC69711BF1}" type="sibTrans" cxnId="{F54AD0D0-52DD-45C1-A70A-D9C234CB0D7A}">
      <dgm:prSet/>
      <dgm:spPr/>
      <dgm:t>
        <a:bodyPr/>
        <a:lstStyle/>
        <a:p>
          <a:endParaRPr lang="en-US"/>
        </a:p>
      </dgm:t>
    </dgm:pt>
    <dgm:pt modelId="{C88CEE16-E5E6-4FE5-86EB-036B99EEB0DE}">
      <dgm:prSet/>
      <dgm:spPr/>
      <dgm:t>
        <a:bodyPr/>
        <a:lstStyle/>
        <a:p>
          <a:r>
            <a:rPr lang="en-US" dirty="0"/>
            <a:t>Spring 2022 Advising and Enrollment:  Oct. 22 appointment appears</a:t>
          </a:r>
        </a:p>
        <a:p>
          <a:r>
            <a:rPr lang="en-US" dirty="0"/>
            <a:t>Nov. 1, 3-5, 2021–enrollment starts (15 credits)</a:t>
          </a:r>
        </a:p>
        <a:p>
          <a:r>
            <a:rPr lang="en-US" dirty="0"/>
            <a:t>Nov. 2 is Election Day (no appointments)</a:t>
          </a:r>
        </a:p>
      </dgm:t>
    </dgm:pt>
    <dgm:pt modelId="{CEC7493F-56E9-4E1A-9CCF-B65A054E68BA}" type="parTrans" cxnId="{0742A67C-6E17-4F57-8825-06327094212D}">
      <dgm:prSet/>
      <dgm:spPr/>
      <dgm:t>
        <a:bodyPr/>
        <a:lstStyle/>
        <a:p>
          <a:endParaRPr lang="en-US"/>
        </a:p>
      </dgm:t>
    </dgm:pt>
    <dgm:pt modelId="{C0CB7D8B-D232-49A0-B488-D3F1DA32D8A9}" type="sibTrans" cxnId="{0742A67C-6E17-4F57-8825-06327094212D}">
      <dgm:prSet/>
      <dgm:spPr/>
      <dgm:t>
        <a:bodyPr/>
        <a:lstStyle/>
        <a:p>
          <a:endParaRPr lang="en-US"/>
        </a:p>
      </dgm:t>
    </dgm:pt>
    <dgm:pt modelId="{E22E713F-3DEB-DD41-B2B8-D52E81F4D88C}" type="pres">
      <dgm:prSet presAssocID="{28496593-27E4-487D-8E74-BD2F3A97526A}" presName="linear" presStyleCnt="0">
        <dgm:presLayoutVars>
          <dgm:animLvl val="lvl"/>
          <dgm:resizeHandles val="exact"/>
        </dgm:presLayoutVars>
      </dgm:prSet>
      <dgm:spPr/>
    </dgm:pt>
    <dgm:pt modelId="{0BF1CD09-24C8-FF45-BE76-DA42127DDBEA}" type="pres">
      <dgm:prSet presAssocID="{308395F4-DFF7-4FEE-AB8F-6CEB3A22B82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C87705D-96C9-2E47-80FD-79AD309CF8B4}" type="pres">
      <dgm:prSet presAssocID="{EA1E854E-D689-44F8-8526-E4BC69711BF1}" presName="spacer" presStyleCnt="0"/>
      <dgm:spPr/>
    </dgm:pt>
    <dgm:pt modelId="{9B113F54-3054-DC40-9FFC-02F7359032FD}" type="pres">
      <dgm:prSet presAssocID="{C88CEE16-E5E6-4FE5-86EB-036B99EEB0D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9488E19-A39E-5543-AEB3-DC7C04FCF64E}" type="presOf" srcId="{308395F4-DFF7-4FEE-AB8F-6CEB3A22B828}" destId="{0BF1CD09-24C8-FF45-BE76-DA42127DDBEA}" srcOrd="0" destOrd="0" presId="urn:microsoft.com/office/officeart/2005/8/layout/vList2"/>
    <dgm:cxn modelId="{77506870-E76B-4648-99DA-E7106D7C5637}" type="presOf" srcId="{28496593-27E4-487D-8E74-BD2F3A97526A}" destId="{E22E713F-3DEB-DD41-B2B8-D52E81F4D88C}" srcOrd="0" destOrd="0" presId="urn:microsoft.com/office/officeart/2005/8/layout/vList2"/>
    <dgm:cxn modelId="{A403887B-AEDF-A54C-9C84-EE6E0B1F4734}" type="presOf" srcId="{C88CEE16-E5E6-4FE5-86EB-036B99EEB0DE}" destId="{9B113F54-3054-DC40-9FFC-02F7359032FD}" srcOrd="0" destOrd="0" presId="urn:microsoft.com/office/officeart/2005/8/layout/vList2"/>
    <dgm:cxn modelId="{0742A67C-6E17-4F57-8825-06327094212D}" srcId="{28496593-27E4-487D-8E74-BD2F3A97526A}" destId="{C88CEE16-E5E6-4FE5-86EB-036B99EEB0DE}" srcOrd="1" destOrd="0" parTransId="{CEC7493F-56E9-4E1A-9CCF-B65A054E68BA}" sibTransId="{C0CB7D8B-D232-49A0-B488-D3F1DA32D8A9}"/>
    <dgm:cxn modelId="{F54AD0D0-52DD-45C1-A70A-D9C234CB0D7A}" srcId="{28496593-27E4-487D-8E74-BD2F3A97526A}" destId="{308395F4-DFF7-4FEE-AB8F-6CEB3A22B828}" srcOrd="0" destOrd="0" parTransId="{BBC6B160-14FC-47A4-9440-0A348ED90BF1}" sibTransId="{EA1E854E-D689-44F8-8526-E4BC69711BF1}"/>
    <dgm:cxn modelId="{842419C3-4C32-4248-9C29-76680405C5BD}" type="presParOf" srcId="{E22E713F-3DEB-DD41-B2B8-D52E81F4D88C}" destId="{0BF1CD09-24C8-FF45-BE76-DA42127DDBEA}" srcOrd="0" destOrd="0" presId="urn:microsoft.com/office/officeart/2005/8/layout/vList2"/>
    <dgm:cxn modelId="{4291F505-1CB4-CA44-ADBD-536A0A314C7C}" type="presParOf" srcId="{E22E713F-3DEB-DD41-B2B8-D52E81F4D88C}" destId="{AC87705D-96C9-2E47-80FD-79AD309CF8B4}" srcOrd="1" destOrd="0" presId="urn:microsoft.com/office/officeart/2005/8/layout/vList2"/>
    <dgm:cxn modelId="{1B4B4DEE-3ED4-494F-AC7B-020445422D8D}" type="presParOf" srcId="{E22E713F-3DEB-DD41-B2B8-D52E81F4D88C}" destId="{9B113F54-3054-DC40-9FFC-02F7359032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D2BB02-BD45-40CB-9B57-C4452475C20D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2BA635-9F82-4342-8500-CBBBB15712B1}">
      <dgm:prSet/>
      <dgm:spPr/>
      <dgm:t>
        <a:bodyPr/>
        <a:lstStyle/>
        <a:p>
          <a:r>
            <a:rPr lang="en-US" dirty="0"/>
            <a:t>Advising Hold removed by Faculty/Program Advisors during advising period.  They should meet/consult with you.  If they miss their time they will enroll on Nov. 8.</a:t>
          </a:r>
        </a:p>
      </dgm:t>
    </dgm:pt>
    <dgm:pt modelId="{C8CD007B-B674-4A3C-B993-99F13AEB78DE}" type="parTrans" cxnId="{2EBCC2C9-9826-4D38-8B04-A4DF86E384DC}">
      <dgm:prSet/>
      <dgm:spPr/>
      <dgm:t>
        <a:bodyPr/>
        <a:lstStyle/>
        <a:p>
          <a:endParaRPr lang="en-US"/>
        </a:p>
      </dgm:t>
    </dgm:pt>
    <dgm:pt modelId="{86A8AD3E-448B-4EC9-B050-785920AA810F}" type="sibTrans" cxnId="{2EBCC2C9-9826-4D38-8B04-A4DF86E384DC}">
      <dgm:prSet/>
      <dgm:spPr/>
      <dgm:t>
        <a:bodyPr/>
        <a:lstStyle/>
        <a:p>
          <a:endParaRPr lang="en-US"/>
        </a:p>
      </dgm:t>
    </dgm:pt>
    <dgm:pt modelId="{2A248391-931E-45D7-B62D-3D561E9CADD1}">
      <dgm:prSet/>
      <dgm:spPr/>
      <dgm:t>
        <a:bodyPr/>
        <a:lstStyle/>
        <a:p>
          <a:r>
            <a:rPr lang="en-US" dirty="0"/>
            <a:t>Credit Overload Forms are on College website (CHO)</a:t>
          </a:r>
        </a:p>
      </dgm:t>
    </dgm:pt>
    <dgm:pt modelId="{8376B2EB-A470-478F-9D06-312FEFD47AEE}" type="parTrans" cxnId="{F0BAE0C2-C45E-480B-89BC-54DE9F8C7F68}">
      <dgm:prSet/>
      <dgm:spPr/>
      <dgm:t>
        <a:bodyPr/>
        <a:lstStyle/>
        <a:p>
          <a:endParaRPr lang="en-US"/>
        </a:p>
      </dgm:t>
    </dgm:pt>
    <dgm:pt modelId="{F295DA53-7EC8-4543-B843-CF352A682315}" type="sibTrans" cxnId="{F0BAE0C2-C45E-480B-89BC-54DE9F8C7F68}">
      <dgm:prSet/>
      <dgm:spPr/>
      <dgm:t>
        <a:bodyPr/>
        <a:lstStyle/>
        <a:p>
          <a:endParaRPr lang="en-US"/>
        </a:p>
      </dgm:t>
    </dgm:pt>
    <dgm:pt modelId="{24C526BE-4D72-41D8-A37A-234722343A4F}">
      <dgm:prSet/>
      <dgm:spPr/>
      <dgm:t>
        <a:bodyPr/>
        <a:lstStyle/>
        <a:p>
          <a:r>
            <a:rPr lang="en-US" dirty="0"/>
            <a:t>See Association Dean</a:t>
          </a:r>
        </a:p>
      </dgm:t>
    </dgm:pt>
    <dgm:pt modelId="{AF156C54-5D7E-4A86-8A08-CCEF4A3E1DE2}" type="parTrans" cxnId="{BDD86DAD-DEDE-46FE-8DBD-E760D3BE71FF}">
      <dgm:prSet/>
      <dgm:spPr/>
      <dgm:t>
        <a:bodyPr/>
        <a:lstStyle/>
        <a:p>
          <a:endParaRPr lang="en-US"/>
        </a:p>
      </dgm:t>
    </dgm:pt>
    <dgm:pt modelId="{AF5C6728-B4EE-4DEA-8B22-6CEB62A83A0C}" type="sibTrans" cxnId="{BDD86DAD-DEDE-46FE-8DBD-E760D3BE71FF}">
      <dgm:prSet/>
      <dgm:spPr/>
      <dgm:t>
        <a:bodyPr/>
        <a:lstStyle/>
        <a:p>
          <a:endParaRPr lang="en-US"/>
        </a:p>
      </dgm:t>
    </dgm:pt>
    <dgm:pt modelId="{801E27A5-024C-A64C-B672-D3FB6F4A8BE8}">
      <dgm:prSet/>
      <dgm:spPr/>
      <dgm:t>
        <a:bodyPr/>
        <a:lstStyle/>
        <a:p>
          <a:r>
            <a:rPr lang="en-US" dirty="0"/>
            <a:t>Major Declarations and Major Applications for Spring</a:t>
          </a:r>
        </a:p>
      </dgm:t>
    </dgm:pt>
    <dgm:pt modelId="{4A6D0143-E15B-1847-84C1-17CECBCCC856}" type="parTrans" cxnId="{C2A8C706-BF7A-8849-804C-064FDF976E01}">
      <dgm:prSet/>
      <dgm:spPr/>
      <dgm:t>
        <a:bodyPr/>
        <a:lstStyle/>
        <a:p>
          <a:endParaRPr lang="en-US"/>
        </a:p>
      </dgm:t>
    </dgm:pt>
    <dgm:pt modelId="{346E1204-82CE-9C4F-8984-FDBB6288DBB7}" type="sibTrans" cxnId="{C2A8C706-BF7A-8849-804C-064FDF976E01}">
      <dgm:prSet/>
      <dgm:spPr/>
      <dgm:t>
        <a:bodyPr/>
        <a:lstStyle/>
        <a:p>
          <a:endParaRPr lang="en-US"/>
        </a:p>
      </dgm:t>
    </dgm:pt>
    <dgm:pt modelId="{809D1520-872C-D540-B446-234590BECFFF}">
      <dgm:prSet/>
      <dgm:spPr/>
      <dgm:t>
        <a:bodyPr/>
        <a:lstStyle/>
        <a:p>
          <a:r>
            <a:rPr lang="en-US" dirty="0"/>
            <a:t>See DUP</a:t>
          </a:r>
        </a:p>
      </dgm:t>
    </dgm:pt>
    <dgm:pt modelId="{3A4AD5C9-E466-8249-A2F1-429283B257E9}" type="parTrans" cxnId="{9FCEE82E-F48B-3440-9B93-59C7974D6ACA}">
      <dgm:prSet/>
      <dgm:spPr/>
      <dgm:t>
        <a:bodyPr/>
        <a:lstStyle/>
        <a:p>
          <a:endParaRPr lang="en-US"/>
        </a:p>
      </dgm:t>
    </dgm:pt>
    <dgm:pt modelId="{B536EAA9-F41D-1D43-8A79-6BB094BADEBC}" type="sibTrans" cxnId="{9FCEE82E-F48B-3440-9B93-59C7974D6ACA}">
      <dgm:prSet/>
      <dgm:spPr/>
      <dgm:t>
        <a:bodyPr/>
        <a:lstStyle/>
        <a:p>
          <a:endParaRPr lang="en-US"/>
        </a:p>
      </dgm:t>
    </dgm:pt>
    <dgm:pt modelId="{B3ADA10D-ECCA-1B4E-8539-765F72D5BBF2}">
      <dgm:prSet/>
      <dgm:spPr/>
      <dgm:t>
        <a:bodyPr/>
        <a:lstStyle/>
        <a:p>
          <a:r>
            <a:rPr lang="en-US" dirty="0"/>
            <a:t>Students can</a:t>
          </a:r>
          <a:r>
            <a:rPr lang="en-US" baseline="0" dirty="0"/>
            <a:t> sign up for 15 credits max until Nov. 30 (up to 17)</a:t>
          </a:r>
          <a:endParaRPr lang="en-US" dirty="0"/>
        </a:p>
      </dgm:t>
    </dgm:pt>
    <dgm:pt modelId="{D70BBF40-668B-984E-BB30-AE29A86950F3}" type="parTrans" cxnId="{E6284F57-B701-1D4A-8ED8-8CECBB0715DF}">
      <dgm:prSet/>
      <dgm:spPr/>
      <dgm:t>
        <a:bodyPr/>
        <a:lstStyle/>
        <a:p>
          <a:endParaRPr lang="en-US"/>
        </a:p>
      </dgm:t>
    </dgm:pt>
    <dgm:pt modelId="{D2334EE0-DFCF-9844-973A-3AC9368F607B}" type="sibTrans" cxnId="{E6284F57-B701-1D4A-8ED8-8CECBB0715DF}">
      <dgm:prSet/>
      <dgm:spPr/>
      <dgm:t>
        <a:bodyPr/>
        <a:lstStyle/>
        <a:p>
          <a:endParaRPr lang="en-US"/>
        </a:p>
      </dgm:t>
    </dgm:pt>
    <dgm:pt modelId="{A818E552-0A02-7945-A42D-C12A8AB604CE}">
      <dgm:prSet/>
      <dgm:spPr/>
      <dgm:t>
        <a:bodyPr/>
        <a:lstStyle/>
        <a:p>
          <a:r>
            <a:rPr lang="en-US" dirty="0"/>
            <a:t>For further information, they can meet with their Association Dean</a:t>
          </a:r>
        </a:p>
      </dgm:t>
    </dgm:pt>
    <dgm:pt modelId="{522ECFD8-322E-FA4C-8FC6-0E527B0B61EC}" type="parTrans" cxnId="{8B3131AB-FBED-C248-9B58-663678C826DC}">
      <dgm:prSet/>
      <dgm:spPr/>
      <dgm:t>
        <a:bodyPr/>
        <a:lstStyle/>
        <a:p>
          <a:endParaRPr lang="en-US"/>
        </a:p>
      </dgm:t>
    </dgm:pt>
    <dgm:pt modelId="{0FCC4336-C9DC-D84A-B8BF-E1E22F90048A}" type="sibTrans" cxnId="{8B3131AB-FBED-C248-9B58-663678C826DC}">
      <dgm:prSet/>
      <dgm:spPr/>
      <dgm:t>
        <a:bodyPr/>
        <a:lstStyle/>
        <a:p>
          <a:endParaRPr lang="en-US"/>
        </a:p>
      </dgm:t>
    </dgm:pt>
    <dgm:pt modelId="{E93894E1-6DEA-F845-8C34-71A5527341C2}" type="pres">
      <dgm:prSet presAssocID="{78D2BB02-BD45-40CB-9B57-C4452475C20D}" presName="linear" presStyleCnt="0">
        <dgm:presLayoutVars>
          <dgm:animLvl val="lvl"/>
          <dgm:resizeHandles val="exact"/>
        </dgm:presLayoutVars>
      </dgm:prSet>
      <dgm:spPr/>
    </dgm:pt>
    <dgm:pt modelId="{85304E11-97EE-E44F-A6C6-931985B52483}" type="pres">
      <dgm:prSet presAssocID="{DC2BA635-9F82-4342-8500-CBBBB15712B1}" presName="parentText" presStyleLbl="node1" presStyleIdx="0" presStyleCnt="3" custLinFactNeighborX="823" custLinFactNeighborY="-11056">
        <dgm:presLayoutVars>
          <dgm:chMax val="0"/>
          <dgm:bulletEnabled val="1"/>
        </dgm:presLayoutVars>
      </dgm:prSet>
      <dgm:spPr/>
    </dgm:pt>
    <dgm:pt modelId="{BFF46862-AD0C-D54E-A3A3-8AAA2894A9D2}" type="pres">
      <dgm:prSet presAssocID="{86A8AD3E-448B-4EC9-B050-785920AA810F}" presName="spacer" presStyleCnt="0"/>
      <dgm:spPr/>
    </dgm:pt>
    <dgm:pt modelId="{BB2B3841-BEC0-234A-AABE-D612D10E3DD2}" type="pres">
      <dgm:prSet presAssocID="{A818E552-0A02-7945-A42D-C12A8AB604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F961B83-4264-B243-8B20-4BBE0B95AD16}" type="pres">
      <dgm:prSet presAssocID="{0FCC4336-C9DC-D84A-B8BF-E1E22F90048A}" presName="spacer" presStyleCnt="0"/>
      <dgm:spPr/>
    </dgm:pt>
    <dgm:pt modelId="{3D9C33B4-0367-464B-8E5F-68F878E88AF4}" type="pres">
      <dgm:prSet presAssocID="{B3ADA10D-ECCA-1B4E-8539-765F72D5BBF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03A148E-63D3-6440-B48C-69B6042A071E}" type="pres">
      <dgm:prSet presAssocID="{B3ADA10D-ECCA-1B4E-8539-765F72D5BBF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2A8C706-BF7A-8849-804C-064FDF976E01}" srcId="{B3ADA10D-ECCA-1B4E-8539-765F72D5BBF2}" destId="{801E27A5-024C-A64C-B672-D3FB6F4A8BE8}" srcOrd="1" destOrd="0" parTransId="{4A6D0143-E15B-1847-84C1-17CECBCCC856}" sibTransId="{346E1204-82CE-9C4F-8984-FDBB6288DBB7}"/>
    <dgm:cxn modelId="{9FCEE82E-F48B-3440-9B93-59C7974D6ACA}" srcId="{B3ADA10D-ECCA-1B4E-8539-765F72D5BBF2}" destId="{809D1520-872C-D540-B446-234590BECFFF}" srcOrd="3" destOrd="0" parTransId="{3A4AD5C9-E466-8249-A2F1-429283B257E9}" sibTransId="{B536EAA9-F41D-1D43-8A79-6BB094BADEBC}"/>
    <dgm:cxn modelId="{2BA4213A-AA57-6447-AE55-C582971A6377}" type="presOf" srcId="{2A248391-931E-45D7-B62D-3D561E9CADD1}" destId="{803A148E-63D3-6440-B48C-69B6042A071E}" srcOrd="0" destOrd="0" presId="urn:microsoft.com/office/officeart/2005/8/layout/vList2"/>
    <dgm:cxn modelId="{C9472B5C-CF31-654C-B5BC-ADC308B17980}" type="presOf" srcId="{B3ADA10D-ECCA-1B4E-8539-765F72D5BBF2}" destId="{3D9C33B4-0367-464B-8E5F-68F878E88AF4}" srcOrd="0" destOrd="0" presId="urn:microsoft.com/office/officeart/2005/8/layout/vList2"/>
    <dgm:cxn modelId="{B4969D76-DBD5-3047-AD10-F91C8DCF0AAD}" type="presOf" srcId="{801E27A5-024C-A64C-B672-D3FB6F4A8BE8}" destId="{803A148E-63D3-6440-B48C-69B6042A071E}" srcOrd="0" destOrd="1" presId="urn:microsoft.com/office/officeart/2005/8/layout/vList2"/>
    <dgm:cxn modelId="{E6284F57-B701-1D4A-8ED8-8CECBB0715DF}" srcId="{78D2BB02-BD45-40CB-9B57-C4452475C20D}" destId="{B3ADA10D-ECCA-1B4E-8539-765F72D5BBF2}" srcOrd="2" destOrd="0" parTransId="{D70BBF40-668B-984E-BB30-AE29A86950F3}" sibTransId="{D2334EE0-DFCF-9844-973A-3AC9368F607B}"/>
    <dgm:cxn modelId="{A376028A-471B-844A-A258-C0059EFD5B4F}" type="presOf" srcId="{A818E552-0A02-7945-A42D-C12A8AB604CE}" destId="{BB2B3841-BEC0-234A-AABE-D612D10E3DD2}" srcOrd="0" destOrd="0" presId="urn:microsoft.com/office/officeart/2005/8/layout/vList2"/>
    <dgm:cxn modelId="{BBC81DAB-2CCC-4F45-8229-80D539DEA98D}" type="presOf" srcId="{24C526BE-4D72-41D8-A37A-234722343A4F}" destId="{803A148E-63D3-6440-B48C-69B6042A071E}" srcOrd="0" destOrd="2" presId="urn:microsoft.com/office/officeart/2005/8/layout/vList2"/>
    <dgm:cxn modelId="{8B3131AB-FBED-C248-9B58-663678C826DC}" srcId="{78D2BB02-BD45-40CB-9B57-C4452475C20D}" destId="{A818E552-0A02-7945-A42D-C12A8AB604CE}" srcOrd="1" destOrd="0" parTransId="{522ECFD8-322E-FA4C-8FC6-0E527B0B61EC}" sibTransId="{0FCC4336-C9DC-D84A-B8BF-E1E22F90048A}"/>
    <dgm:cxn modelId="{BDD86DAD-DEDE-46FE-8DBD-E760D3BE71FF}" srcId="{B3ADA10D-ECCA-1B4E-8539-765F72D5BBF2}" destId="{24C526BE-4D72-41D8-A37A-234722343A4F}" srcOrd="2" destOrd="0" parTransId="{AF156C54-5D7E-4A86-8A08-CCEF4A3E1DE2}" sibTransId="{AF5C6728-B4EE-4DEA-8B22-6CEB62A83A0C}"/>
    <dgm:cxn modelId="{4C2B19B7-19E3-9444-BD83-C5D3A493A7C8}" type="presOf" srcId="{809D1520-872C-D540-B446-234590BECFFF}" destId="{803A148E-63D3-6440-B48C-69B6042A071E}" srcOrd="0" destOrd="3" presId="urn:microsoft.com/office/officeart/2005/8/layout/vList2"/>
    <dgm:cxn modelId="{F0BAE0C2-C45E-480B-89BC-54DE9F8C7F68}" srcId="{B3ADA10D-ECCA-1B4E-8539-765F72D5BBF2}" destId="{2A248391-931E-45D7-B62D-3D561E9CADD1}" srcOrd="0" destOrd="0" parTransId="{8376B2EB-A470-478F-9D06-312FEFD47AEE}" sibTransId="{F295DA53-7EC8-4543-B843-CF352A682315}"/>
    <dgm:cxn modelId="{2EBCC2C9-9826-4D38-8B04-A4DF86E384DC}" srcId="{78D2BB02-BD45-40CB-9B57-C4452475C20D}" destId="{DC2BA635-9F82-4342-8500-CBBBB15712B1}" srcOrd="0" destOrd="0" parTransId="{C8CD007B-B674-4A3C-B993-99F13AEB78DE}" sibTransId="{86A8AD3E-448B-4EC9-B050-785920AA810F}"/>
    <dgm:cxn modelId="{303E60D2-A560-A34D-A0C7-359B41BE1776}" type="presOf" srcId="{78D2BB02-BD45-40CB-9B57-C4452475C20D}" destId="{E93894E1-6DEA-F845-8C34-71A5527341C2}" srcOrd="0" destOrd="0" presId="urn:microsoft.com/office/officeart/2005/8/layout/vList2"/>
    <dgm:cxn modelId="{D6006DEA-C838-7C4F-8755-DE1F9D96C268}" type="presOf" srcId="{DC2BA635-9F82-4342-8500-CBBBB15712B1}" destId="{85304E11-97EE-E44F-A6C6-931985B52483}" srcOrd="0" destOrd="0" presId="urn:microsoft.com/office/officeart/2005/8/layout/vList2"/>
    <dgm:cxn modelId="{BB332368-7824-0446-94DD-D1EDCA762127}" type="presParOf" srcId="{E93894E1-6DEA-F845-8C34-71A5527341C2}" destId="{85304E11-97EE-E44F-A6C6-931985B52483}" srcOrd="0" destOrd="0" presId="urn:microsoft.com/office/officeart/2005/8/layout/vList2"/>
    <dgm:cxn modelId="{6EB54EA5-8DED-324D-A0EE-B1F3F2F9CCAD}" type="presParOf" srcId="{E93894E1-6DEA-F845-8C34-71A5527341C2}" destId="{BFF46862-AD0C-D54E-A3A3-8AAA2894A9D2}" srcOrd="1" destOrd="0" presId="urn:microsoft.com/office/officeart/2005/8/layout/vList2"/>
    <dgm:cxn modelId="{AD3532E1-6566-3A45-BECF-52852EDD81A9}" type="presParOf" srcId="{E93894E1-6DEA-F845-8C34-71A5527341C2}" destId="{BB2B3841-BEC0-234A-AABE-D612D10E3DD2}" srcOrd="2" destOrd="0" presId="urn:microsoft.com/office/officeart/2005/8/layout/vList2"/>
    <dgm:cxn modelId="{34E25F36-9C57-DC4A-A011-084C3A3ACD1D}" type="presParOf" srcId="{E93894E1-6DEA-F845-8C34-71A5527341C2}" destId="{1F961B83-4264-B243-8B20-4BBE0B95AD16}" srcOrd="3" destOrd="0" presId="urn:microsoft.com/office/officeart/2005/8/layout/vList2"/>
    <dgm:cxn modelId="{9C1508C7-546D-5842-9793-1FE4243154EC}" type="presParOf" srcId="{E93894E1-6DEA-F845-8C34-71A5527341C2}" destId="{3D9C33B4-0367-464B-8E5F-68F878E88AF4}" srcOrd="4" destOrd="0" presId="urn:microsoft.com/office/officeart/2005/8/layout/vList2"/>
    <dgm:cxn modelId="{9D378B9F-6930-0346-9AB5-3BA2598C0F74}" type="presParOf" srcId="{E93894E1-6DEA-F845-8C34-71A5527341C2}" destId="{803A148E-63D3-6440-B48C-69B6042A071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3DA87C-6E59-4118-BB16-84309EB8CCC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97F7E6-FA08-4C53-982A-8DD09AC59CDD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COLLEGE ADVISING WEBSITE</a:t>
          </a:r>
          <a:endParaRPr lang="en-US" dirty="0"/>
        </a:p>
      </dgm:t>
    </dgm:pt>
    <dgm:pt modelId="{AEDE3D83-9FE6-41C5-B33E-7140AB6577AA}" type="parTrans" cxnId="{4CC03F89-C7A7-4E72-ADE5-1DA6155A94B6}">
      <dgm:prSet/>
      <dgm:spPr/>
      <dgm:t>
        <a:bodyPr/>
        <a:lstStyle/>
        <a:p>
          <a:endParaRPr lang="en-US"/>
        </a:p>
      </dgm:t>
    </dgm:pt>
    <dgm:pt modelId="{53FB726F-D377-4002-9659-F73DD77E5552}" type="sibTrans" cxnId="{4CC03F89-C7A7-4E72-ADE5-1DA6155A94B6}">
      <dgm:prSet/>
      <dgm:spPr/>
      <dgm:t>
        <a:bodyPr/>
        <a:lstStyle/>
        <a:p>
          <a:endParaRPr lang="en-US"/>
        </a:p>
      </dgm:t>
    </dgm:pt>
    <dgm:pt modelId="{4D85E288-50EE-42DF-B4CC-BCA674B77090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Resources</a:t>
          </a:r>
          <a:endParaRPr lang="en-US" dirty="0"/>
        </a:p>
      </dgm:t>
    </dgm:pt>
    <dgm:pt modelId="{EF1CA7AB-5E44-4FB0-8401-5D09F52007EC}" type="parTrans" cxnId="{62D1CE48-336D-4561-89FF-426FCFB99313}">
      <dgm:prSet/>
      <dgm:spPr/>
      <dgm:t>
        <a:bodyPr/>
        <a:lstStyle/>
        <a:p>
          <a:endParaRPr lang="en-US"/>
        </a:p>
      </dgm:t>
    </dgm:pt>
    <dgm:pt modelId="{94217AA2-A74B-4B31-839F-865FA580B9CC}" type="sibTrans" cxnId="{62D1CE48-336D-4561-89FF-426FCFB99313}">
      <dgm:prSet/>
      <dgm:spPr/>
      <dgm:t>
        <a:bodyPr/>
        <a:lstStyle/>
        <a:p>
          <a:endParaRPr lang="en-US"/>
        </a:p>
      </dgm:t>
    </dgm:pt>
    <dgm:pt modelId="{2003158C-9626-457F-94D2-BDEC5D35372E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General Requirements </a:t>
          </a:r>
          <a:endParaRPr lang="en-US" dirty="0"/>
        </a:p>
      </dgm:t>
    </dgm:pt>
    <dgm:pt modelId="{2E7EEC3D-E6F3-4506-BF75-7566855A3F08}" type="parTrans" cxnId="{78BABA29-8A14-4DFC-9338-1BBE4EA23F06}">
      <dgm:prSet/>
      <dgm:spPr/>
      <dgm:t>
        <a:bodyPr/>
        <a:lstStyle/>
        <a:p>
          <a:endParaRPr lang="en-US"/>
        </a:p>
      </dgm:t>
    </dgm:pt>
    <dgm:pt modelId="{AFA5056B-731A-46E6-97BD-D3D8BB057AF9}" type="sibTrans" cxnId="{78BABA29-8A14-4DFC-9338-1BBE4EA23F06}">
      <dgm:prSet/>
      <dgm:spPr/>
      <dgm:t>
        <a:bodyPr/>
        <a:lstStyle/>
        <a:p>
          <a:endParaRPr lang="en-US"/>
        </a:p>
      </dgm:t>
    </dgm:pt>
    <dgm:pt modelId="{97DB328B-092F-4626-A7C2-D645F3A46D28}">
      <dgm:prSet/>
      <dgm:spPr/>
      <dgm:t>
        <a:bodyPr/>
        <a:lstStyle/>
        <a:p>
          <a:r>
            <a:rPr lang="en-US" dirty="0"/>
            <a:t>Other resources:</a:t>
          </a:r>
        </a:p>
        <a:p>
          <a:r>
            <a:rPr lang="en-US" dirty="0">
              <a:hlinkClick xmlns:r="http://schemas.openxmlformats.org/officeDocument/2006/relationships" r:id="rId4"/>
            </a:rPr>
            <a:t>Directory</a:t>
          </a:r>
          <a:endParaRPr lang="en-US" dirty="0"/>
        </a:p>
      </dgm:t>
    </dgm:pt>
    <dgm:pt modelId="{50B72B85-19EC-41C8-AE41-69690662FAE8}" type="parTrans" cxnId="{58C8D38A-2766-4D28-B172-A599BE27FB98}">
      <dgm:prSet/>
      <dgm:spPr/>
      <dgm:t>
        <a:bodyPr/>
        <a:lstStyle/>
        <a:p>
          <a:endParaRPr lang="en-US"/>
        </a:p>
      </dgm:t>
    </dgm:pt>
    <dgm:pt modelId="{EB90347A-A539-48D9-9C0D-51FE4EEFF5D9}" type="sibTrans" cxnId="{58C8D38A-2766-4D28-B172-A599BE27FB98}">
      <dgm:prSet/>
      <dgm:spPr/>
      <dgm:t>
        <a:bodyPr/>
        <a:lstStyle/>
        <a:p>
          <a:endParaRPr lang="en-US"/>
        </a:p>
      </dgm:t>
    </dgm:pt>
    <dgm:pt modelId="{C1AC1D8A-3BF8-304D-87CA-B2BF96F3F8AE}" type="pres">
      <dgm:prSet presAssocID="{A93DA87C-6E59-4118-BB16-84309EB8CCCD}" presName="Name0" presStyleCnt="0">
        <dgm:presLayoutVars>
          <dgm:dir/>
          <dgm:animLvl val="lvl"/>
          <dgm:resizeHandles val="exact"/>
        </dgm:presLayoutVars>
      </dgm:prSet>
      <dgm:spPr/>
    </dgm:pt>
    <dgm:pt modelId="{8A2F5948-10EE-1146-B2AF-2FFFB4050C40}" type="pres">
      <dgm:prSet presAssocID="{F297F7E6-FA08-4C53-982A-8DD09AC59CDD}" presName="linNode" presStyleCnt="0"/>
      <dgm:spPr/>
    </dgm:pt>
    <dgm:pt modelId="{E052FBAE-DB70-C543-9BC4-3E16DAD4B5DC}" type="pres">
      <dgm:prSet presAssocID="{F297F7E6-FA08-4C53-982A-8DD09AC59CDD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AC627E0C-123F-0E42-86C9-7087F26323EC}" type="pres">
      <dgm:prSet presAssocID="{F297F7E6-FA08-4C53-982A-8DD09AC59CDD}" presName="descendantText" presStyleLbl="alignAccFollowNode1" presStyleIdx="0" presStyleCnt="1">
        <dgm:presLayoutVars>
          <dgm:bulletEnabled val="1"/>
        </dgm:presLayoutVars>
      </dgm:prSet>
      <dgm:spPr/>
    </dgm:pt>
    <dgm:pt modelId="{BA02F6D4-437A-8349-A8F2-AD007EC3E1A0}" type="pres">
      <dgm:prSet presAssocID="{53FB726F-D377-4002-9659-F73DD77E5552}" presName="sp" presStyleCnt="0"/>
      <dgm:spPr/>
    </dgm:pt>
    <dgm:pt modelId="{62C13EE2-E3BA-0649-9BE7-D8C93247F1CB}" type="pres">
      <dgm:prSet presAssocID="{97DB328B-092F-4626-A7C2-D645F3A46D28}" presName="linNode" presStyleCnt="0"/>
      <dgm:spPr/>
    </dgm:pt>
    <dgm:pt modelId="{93A97BB0-E07D-A04F-A820-CF80384EB2C2}" type="pres">
      <dgm:prSet presAssocID="{97DB328B-092F-4626-A7C2-D645F3A46D28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ECCD1B05-5CF3-E74A-BD7E-CEE1C9D0BEB7}" type="presOf" srcId="{A93DA87C-6E59-4118-BB16-84309EB8CCCD}" destId="{C1AC1D8A-3BF8-304D-87CA-B2BF96F3F8AE}" srcOrd="0" destOrd="0" presId="urn:microsoft.com/office/officeart/2005/8/layout/vList5"/>
    <dgm:cxn modelId="{FA551215-F3CD-D64C-9E93-876F7D686C38}" type="presOf" srcId="{4D85E288-50EE-42DF-B4CC-BCA674B77090}" destId="{AC627E0C-123F-0E42-86C9-7087F26323EC}" srcOrd="0" destOrd="0" presId="urn:microsoft.com/office/officeart/2005/8/layout/vList5"/>
    <dgm:cxn modelId="{78BABA29-8A14-4DFC-9338-1BBE4EA23F06}" srcId="{F297F7E6-FA08-4C53-982A-8DD09AC59CDD}" destId="{2003158C-9626-457F-94D2-BDEC5D35372E}" srcOrd="1" destOrd="0" parTransId="{2E7EEC3D-E6F3-4506-BF75-7566855A3F08}" sibTransId="{AFA5056B-731A-46E6-97BD-D3D8BB057AF9}"/>
    <dgm:cxn modelId="{62D1CE48-336D-4561-89FF-426FCFB99313}" srcId="{F297F7E6-FA08-4C53-982A-8DD09AC59CDD}" destId="{4D85E288-50EE-42DF-B4CC-BCA674B77090}" srcOrd="0" destOrd="0" parTransId="{EF1CA7AB-5E44-4FB0-8401-5D09F52007EC}" sibTransId="{94217AA2-A74B-4B31-839F-865FA580B9CC}"/>
    <dgm:cxn modelId="{4CC03F89-C7A7-4E72-ADE5-1DA6155A94B6}" srcId="{A93DA87C-6E59-4118-BB16-84309EB8CCCD}" destId="{F297F7E6-FA08-4C53-982A-8DD09AC59CDD}" srcOrd="0" destOrd="0" parTransId="{AEDE3D83-9FE6-41C5-B33E-7140AB6577AA}" sibTransId="{53FB726F-D377-4002-9659-F73DD77E5552}"/>
    <dgm:cxn modelId="{58C8D38A-2766-4D28-B172-A599BE27FB98}" srcId="{A93DA87C-6E59-4118-BB16-84309EB8CCCD}" destId="{97DB328B-092F-4626-A7C2-D645F3A46D28}" srcOrd="1" destOrd="0" parTransId="{50B72B85-19EC-41C8-AE41-69690662FAE8}" sibTransId="{EB90347A-A539-48D9-9C0D-51FE4EEFF5D9}"/>
    <dgm:cxn modelId="{4FDDA999-7364-E04B-82F8-86DD3D8A060B}" type="presOf" srcId="{F297F7E6-FA08-4C53-982A-8DD09AC59CDD}" destId="{E052FBAE-DB70-C543-9BC4-3E16DAD4B5DC}" srcOrd="0" destOrd="0" presId="urn:microsoft.com/office/officeart/2005/8/layout/vList5"/>
    <dgm:cxn modelId="{A7B7B2B0-81D0-E34D-A814-E01B07C2B44C}" type="presOf" srcId="{97DB328B-092F-4626-A7C2-D645F3A46D28}" destId="{93A97BB0-E07D-A04F-A820-CF80384EB2C2}" srcOrd="0" destOrd="0" presId="urn:microsoft.com/office/officeart/2005/8/layout/vList5"/>
    <dgm:cxn modelId="{E2B340D5-6C8A-AE47-BE05-87AE891644D6}" type="presOf" srcId="{2003158C-9626-457F-94D2-BDEC5D35372E}" destId="{AC627E0C-123F-0E42-86C9-7087F26323EC}" srcOrd="0" destOrd="1" presId="urn:microsoft.com/office/officeart/2005/8/layout/vList5"/>
    <dgm:cxn modelId="{4F615D0A-6D92-B347-9699-F9D3EFFF16DA}" type="presParOf" srcId="{C1AC1D8A-3BF8-304D-87CA-B2BF96F3F8AE}" destId="{8A2F5948-10EE-1146-B2AF-2FFFB4050C40}" srcOrd="0" destOrd="0" presId="urn:microsoft.com/office/officeart/2005/8/layout/vList5"/>
    <dgm:cxn modelId="{45480E24-6269-604C-B95C-F4F5ADCAF478}" type="presParOf" srcId="{8A2F5948-10EE-1146-B2AF-2FFFB4050C40}" destId="{E052FBAE-DB70-C543-9BC4-3E16DAD4B5DC}" srcOrd="0" destOrd="0" presId="urn:microsoft.com/office/officeart/2005/8/layout/vList5"/>
    <dgm:cxn modelId="{F598DAAB-859C-4142-B687-498A85EED37A}" type="presParOf" srcId="{8A2F5948-10EE-1146-B2AF-2FFFB4050C40}" destId="{AC627E0C-123F-0E42-86C9-7087F26323EC}" srcOrd="1" destOrd="0" presId="urn:microsoft.com/office/officeart/2005/8/layout/vList5"/>
    <dgm:cxn modelId="{EDA41C07-5F16-D247-AE97-C618E5A3242E}" type="presParOf" srcId="{C1AC1D8A-3BF8-304D-87CA-B2BF96F3F8AE}" destId="{BA02F6D4-437A-8349-A8F2-AD007EC3E1A0}" srcOrd="1" destOrd="0" presId="urn:microsoft.com/office/officeart/2005/8/layout/vList5"/>
    <dgm:cxn modelId="{451493EE-3D61-154E-A320-DAA5456971D6}" type="presParOf" srcId="{C1AC1D8A-3BF8-304D-87CA-B2BF96F3F8AE}" destId="{62C13EE2-E3BA-0649-9BE7-D8C93247F1CB}" srcOrd="2" destOrd="0" presId="urn:microsoft.com/office/officeart/2005/8/layout/vList5"/>
    <dgm:cxn modelId="{03A5201E-8CA8-5D49-BD04-EEEF76959054}" type="presParOf" srcId="{62C13EE2-E3BA-0649-9BE7-D8C93247F1CB}" destId="{93A97BB0-E07D-A04F-A820-CF80384EB2C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1CD09-24C8-FF45-BE76-DA42127DDBEA}">
      <dsp:nvSpPr>
        <dsp:cNvPr id="0" name=""/>
        <dsp:cNvSpPr/>
      </dsp:nvSpPr>
      <dsp:spPr>
        <a:xfrm>
          <a:off x="0" y="427817"/>
          <a:ext cx="6192319" cy="190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J-term Sign-up  (look for other advising holds)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Nov. 8-Jan.2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J-term: Jan. 3-14, 2022</a:t>
          </a:r>
        </a:p>
      </dsp:txBody>
      <dsp:txXfrm>
        <a:off x="92858" y="520675"/>
        <a:ext cx="6006603" cy="1716484"/>
      </dsp:txXfrm>
    </dsp:sp>
    <dsp:sp modelId="{9B113F54-3054-DC40-9FFC-02F7359032FD}">
      <dsp:nvSpPr>
        <dsp:cNvPr id="0" name=""/>
        <dsp:cNvSpPr/>
      </dsp:nvSpPr>
      <dsp:spPr>
        <a:xfrm>
          <a:off x="0" y="2396258"/>
          <a:ext cx="6192319" cy="19022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Spring 2022 Advising and Enrollment:  Oct. 22 appointment appears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Nov. 1, 3-5, 2021–enrollment starts (15 credits)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Nov. 2 is Election Day (no appointments)</a:t>
          </a:r>
        </a:p>
      </dsp:txBody>
      <dsp:txXfrm>
        <a:off x="92858" y="2489116"/>
        <a:ext cx="6006603" cy="1716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04E11-97EE-E44F-A6C6-931985B52483}">
      <dsp:nvSpPr>
        <dsp:cNvPr id="0" name=""/>
        <dsp:cNvSpPr/>
      </dsp:nvSpPr>
      <dsp:spPr>
        <a:xfrm>
          <a:off x="0" y="8567"/>
          <a:ext cx="10515600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Advising Hold removed by Faculty/Program Advisors during advising period.  They should meet/consult with you.  If they miss their time they will enroll on Nov. 8.</a:t>
          </a:r>
        </a:p>
      </dsp:txBody>
      <dsp:txXfrm>
        <a:off x="46606" y="55173"/>
        <a:ext cx="10422388" cy="861507"/>
      </dsp:txXfrm>
    </dsp:sp>
    <dsp:sp modelId="{BB2B3841-BEC0-234A-AABE-D612D10E3DD2}">
      <dsp:nvSpPr>
        <dsp:cNvPr id="0" name=""/>
        <dsp:cNvSpPr/>
      </dsp:nvSpPr>
      <dsp:spPr>
        <a:xfrm>
          <a:off x="0" y="1040049"/>
          <a:ext cx="10515600" cy="9547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For further information, they can meet with their Association Dean</a:t>
          </a:r>
        </a:p>
      </dsp:txBody>
      <dsp:txXfrm>
        <a:off x="46606" y="1086655"/>
        <a:ext cx="10422388" cy="861507"/>
      </dsp:txXfrm>
    </dsp:sp>
    <dsp:sp modelId="{3D9C33B4-0367-464B-8E5F-68F878E88AF4}">
      <dsp:nvSpPr>
        <dsp:cNvPr id="0" name=""/>
        <dsp:cNvSpPr/>
      </dsp:nvSpPr>
      <dsp:spPr>
        <a:xfrm>
          <a:off x="0" y="2063889"/>
          <a:ext cx="10515600" cy="954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Students can</a:t>
          </a:r>
          <a:r>
            <a:rPr lang="en-US" sz="2400" kern="1200" baseline="0" dirty="0"/>
            <a:t> sign up for 15 credits max until Nov. 30 (up to 17)</a:t>
          </a:r>
          <a:endParaRPr lang="en-US" sz="2400" kern="1200" dirty="0"/>
        </a:p>
      </dsp:txBody>
      <dsp:txXfrm>
        <a:off x="46606" y="2110495"/>
        <a:ext cx="10422388" cy="861507"/>
      </dsp:txXfrm>
    </dsp:sp>
    <dsp:sp modelId="{803A148E-63D3-6440-B48C-69B6042A071E}">
      <dsp:nvSpPr>
        <dsp:cNvPr id="0" name=""/>
        <dsp:cNvSpPr/>
      </dsp:nvSpPr>
      <dsp:spPr>
        <a:xfrm>
          <a:off x="0" y="3018608"/>
          <a:ext cx="10515600" cy="131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Credit Overload Forms are on College website (CHO)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Major Declarations and Major Applications for Spring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See Association Dean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See DUP</a:t>
          </a:r>
        </a:p>
      </dsp:txBody>
      <dsp:txXfrm>
        <a:off x="0" y="3018608"/>
        <a:ext cx="10515600" cy="1316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27E0C-123F-0E42-86C9-7087F26323EC}">
      <dsp:nvSpPr>
        <dsp:cNvPr id="0" name=""/>
        <dsp:cNvSpPr/>
      </dsp:nvSpPr>
      <dsp:spPr>
        <a:xfrm rot="5400000">
          <a:off x="6301351" y="-2303368"/>
          <a:ext cx="1698512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>
              <a:hlinkClick xmlns:r="http://schemas.openxmlformats.org/officeDocument/2006/relationships" r:id="rId1"/>
            </a:rPr>
            <a:t>Resources</a:t>
          </a:r>
          <a:endParaRPr lang="en-US" sz="4500" kern="1200" dirty="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500" kern="1200" dirty="0">
              <a:hlinkClick xmlns:r="http://schemas.openxmlformats.org/officeDocument/2006/relationships" r:id="rId2"/>
            </a:rPr>
            <a:t>General Requirements </a:t>
          </a:r>
          <a:endParaRPr lang="en-US" sz="4500" kern="1200" dirty="0"/>
        </a:p>
      </dsp:txBody>
      <dsp:txXfrm rot="-5400000">
        <a:off x="3785616" y="295282"/>
        <a:ext cx="6647069" cy="1532682"/>
      </dsp:txXfrm>
    </dsp:sp>
    <dsp:sp modelId="{E052FBAE-DB70-C543-9BC4-3E16DAD4B5DC}">
      <dsp:nvSpPr>
        <dsp:cNvPr id="0" name=""/>
        <dsp:cNvSpPr/>
      </dsp:nvSpPr>
      <dsp:spPr>
        <a:xfrm>
          <a:off x="0" y="53"/>
          <a:ext cx="3785616" cy="21231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hlinkClick xmlns:r="http://schemas.openxmlformats.org/officeDocument/2006/relationships" r:id="rId3"/>
            </a:rPr>
            <a:t>COLLEGE ADVISING WEBSITE</a:t>
          </a:r>
          <a:endParaRPr lang="en-US" sz="3800" kern="1200" dirty="0"/>
        </a:p>
      </dsp:txBody>
      <dsp:txXfrm>
        <a:off x="103643" y="103696"/>
        <a:ext cx="3578330" cy="1915854"/>
      </dsp:txXfrm>
    </dsp:sp>
    <dsp:sp modelId="{93A97BB0-E07D-A04F-A820-CF80384EB2C2}">
      <dsp:nvSpPr>
        <dsp:cNvPr id="0" name=""/>
        <dsp:cNvSpPr/>
      </dsp:nvSpPr>
      <dsp:spPr>
        <a:xfrm>
          <a:off x="0" y="2229350"/>
          <a:ext cx="3785616" cy="21231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Other resources: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hlinkClick xmlns:r="http://schemas.openxmlformats.org/officeDocument/2006/relationships" r:id="rId4"/>
            </a:rPr>
            <a:t>Directory</a:t>
          </a:r>
          <a:endParaRPr lang="en-US" sz="3800" kern="1200" dirty="0"/>
        </a:p>
      </dsp:txBody>
      <dsp:txXfrm>
        <a:off x="103643" y="2332993"/>
        <a:ext cx="3578330" cy="1915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A70A-FC97-BA4F-AE24-3A0E9AF52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57445-EF17-F343-9CFB-D77134C4E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DC80B-B631-C941-8638-C5E8068E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3D72B-E09E-934D-8252-D540E0427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94B8F-564D-CF4A-AD50-900D031D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1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0077C-34B2-AD41-9D06-62D36FB62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6C5F1-9DF2-A147-8087-D352B8DCA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1F014-FE7C-424F-940A-B27F9E6D2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E7B39-A202-6B4E-B0D7-BA7BF24C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14BA-7167-814F-BB08-E8C78C84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6FBAE-4739-FB4D-84C2-9B8B12871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A2686-3042-134C-8135-22E5CA231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1B3D7-14F6-E44A-8EA7-4F587CBA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F69AE-0494-F04F-9D83-85B08DF0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483A8-1667-8943-84F9-91BE7DC2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1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2B761-34D5-694F-B569-9E7B9B0A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5008A-2811-0446-94B2-FCC1A5F70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8F946-9101-3748-8A37-62AB581C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5C7E0-C0B0-E748-8644-CCDB45C9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EAC7B-1005-5E4A-865C-FEC283C7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6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63D21-F360-6D45-81AA-7A22516C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86BFF-296A-F847-8ADD-9F81E8FB8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07737-70BD-414F-80C1-02320A19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AD842-BDA0-FC46-9C76-F14B4942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50B2C-4AC0-1249-B521-923FC27DF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F3D4-936C-544A-81FE-A141DD13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A2EBF-BC39-D546-B375-7313B70FB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1EDA-856A-3244-98CF-8590A2180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B7ED0-6135-7F47-BF67-0D8A9DEA0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6C768-B82B-EA42-96AE-C30B7442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3F7F4-84FA-AA47-9105-F10DCD829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2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C830F-12F2-D44A-8415-EB4F6F6C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36E46-F53B-2844-83DE-7904281C2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B78E8-838D-924A-8A5B-97C5CA6E8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CDB866-3DF7-0D44-9573-51BDA77D6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99B1D8-FC1C-9143-A7D8-24C80B2A0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AA13B-FF7F-514F-8302-CE052EC8C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A81A9-5C89-FC4E-BF13-CA7B4EB8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1C17E-9CDE-3844-831D-A25C4402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7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9A29-C484-3C4F-82C2-7033F8F70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ABD2D0-2372-3940-9B3A-561694DF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9B12C-724C-EF46-A705-5CA8FE039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3B0C8-07EB-3047-95FA-CE7B00BE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0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8E8935-F2B4-D048-B1BA-92293FB4E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D8CE2-F09F-4844-BC30-D6341C4A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0ED9D-C386-7C46-BE35-5303095C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3F60-5B5B-204F-9CC3-4C712E4FD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123A5-E092-BD44-BA3C-4F107FDF3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9A301-4741-EF42-99C3-605339E1A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15585-1428-C947-92E7-CD18D41F1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C39EF-3C19-9742-8122-CED45C5B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0BE5C-B163-9843-B257-85AADEA1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4318-E427-0C41-838B-2F0997DE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E790A-B243-F04A-B530-D45F8A2D4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3F894-B55B-A843-AA7E-5AAC41A72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82B02-F93E-6749-88C8-4991FB04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7FF49-77DC-C74D-8B7E-3F05CDBC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422CF-8D39-DA4E-BC25-F279C676C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9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BDCEC-0C4A-8D4C-8976-0C030EFC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ABCBF-784F-EE44-BE15-A42B8A2CA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0CFEB-1EB6-654E-80D7-F51C1BC26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9663C-BCFF-E444-BC95-3A908382F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54E85-8BF5-3F4D-A6DE-1E682C0AF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2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ege.as.virginia.edu/DOD" TargetMode="External"/><Relationship Id="rId2" Type="http://schemas.openxmlformats.org/officeDocument/2006/relationships/hyperlink" Target="https://college.as.virginia.edu/association-dea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FE54-75AD-0349-BD19-5A6B02E25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655286"/>
            <a:ext cx="4609057" cy="2610042"/>
          </a:xfrm>
        </p:spPr>
        <p:txBody>
          <a:bodyPr>
            <a:normAutofit/>
          </a:bodyPr>
          <a:lstStyle/>
          <a:p>
            <a:pPr algn="l"/>
            <a:r>
              <a:rPr lang="en-US" sz="4200" dirty="0"/>
              <a:t>Spring 2022 Advising Workshops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10-15 and 10-21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B0047-C1FB-E647-AC0A-68F60B77C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7" y="4373385"/>
            <a:ext cx="4609057" cy="766040"/>
          </a:xfrm>
        </p:spPr>
        <p:txBody>
          <a:bodyPr>
            <a:normAutofit/>
          </a:bodyPr>
          <a:lstStyle/>
          <a:p>
            <a:pPr algn="l"/>
            <a:r>
              <a:rPr lang="en-US" sz="1900"/>
              <a:t>Shilpa Davé</a:t>
            </a:r>
          </a:p>
          <a:p>
            <a:pPr algn="l"/>
            <a:r>
              <a:rPr lang="en-US" sz="1900"/>
              <a:t>ssd5q@virginia.edu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254C2-B6AC-4CDB-9039-CB0FBEBCCA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97" r="3640" b="-1"/>
          <a:stretch/>
        </p:blipFill>
        <p:spPr>
          <a:xfrm>
            <a:off x="6994466" y="1655560"/>
            <a:ext cx="4105596" cy="3483864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82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B7FFD-C71D-FE4D-961D-E2B0B1DD7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2C2C2C"/>
                </a:solidFill>
              </a:rPr>
              <a:t>Our role as advisors</a:t>
            </a:r>
            <a:br>
              <a:rPr lang="en-US" sz="3600" dirty="0">
                <a:solidFill>
                  <a:srgbClr val="2C2C2C"/>
                </a:solidFill>
              </a:rPr>
            </a:br>
            <a:r>
              <a:rPr lang="en-US" sz="3600" dirty="0">
                <a:solidFill>
                  <a:srgbClr val="2C2C2C"/>
                </a:solidFill>
              </a:rPr>
              <a:t>(Oct. 18-29)</a:t>
            </a:r>
            <a:br>
              <a:rPr lang="en-US" sz="3600" dirty="0">
                <a:solidFill>
                  <a:srgbClr val="2C2C2C"/>
                </a:solidFill>
              </a:rPr>
            </a:br>
            <a:endParaRPr lang="en-US" sz="3600" dirty="0">
              <a:solidFill>
                <a:srgbClr val="2C2C2C"/>
              </a:solidFill>
            </a:endParaRPr>
          </a:p>
        </p:txBody>
      </p:sp>
      <p:sp>
        <p:nvSpPr>
          <p:cNvPr id="32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id="{E75ED80D-61B4-3E4E-BDD2-0D8FE41ED2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694" y="1134351"/>
            <a:ext cx="7378700" cy="3784600"/>
          </a:xfrm>
        </p:spPr>
      </p:pic>
    </p:spTree>
    <p:extLst>
      <p:ext uri="{BB962C8B-B14F-4D97-AF65-F5344CB8AC3E}">
        <p14:creationId xmlns:p14="http://schemas.microsoft.com/office/powerpoint/2010/main" val="288345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D2127D55-9135-42BF-B7A9-B8FEA60F0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5000"/>
          </a:blip>
          <a:srcRect t="1541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4" name="Rectangle 39">
            <a:extLst>
              <a:ext uri="{FF2B5EF4-FFF2-40B4-BE49-F238E27FC236}">
                <a16:creationId xmlns:a16="http://schemas.microsoft.com/office/drawing/2014/main" id="{FCEC2294-5A7B-45E5-9251-C1AA89F4A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>
              <a:alpha val="6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2E11AE-1E4D-ED40-9140-885FC2A3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Key advising dates</a:t>
            </a:r>
            <a:br>
              <a:rPr lang="en-US" sz="4000" dirty="0"/>
            </a:br>
            <a:r>
              <a:rPr lang="en-US" sz="4000" dirty="0"/>
              <a:t>for Spring Term which starts Wednesday, Jan. 19, 2022</a:t>
            </a:r>
          </a:p>
        </p:txBody>
      </p:sp>
      <p:cxnSp>
        <p:nvCxnSpPr>
          <p:cNvPr id="45" name="Straight Connector 41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DE53B1-28DB-47E8-9941-8F425E1F5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40402"/>
              </p:ext>
            </p:extLst>
          </p:nvPr>
        </p:nvGraphicFramePr>
        <p:xfrm>
          <a:off x="5155379" y="1065862"/>
          <a:ext cx="6192319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0848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D733B8-FA68-894D-913A-51F09011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Spring 2022: start enrolling Nov. 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5AB34B-D8B8-4E22-8E82-D3A2B14516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565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3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BAC69F-F26E-D144-A38B-FAE8D96AA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Advising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926D-4828-1743-AA39-2826ED341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483324" cy="2699968"/>
          </a:xfrm>
        </p:spPr>
        <p:txBody>
          <a:bodyPr>
            <a:normAutofit/>
          </a:bodyPr>
          <a:lstStyle/>
          <a:p>
            <a:r>
              <a:rPr lang="en-US" sz="2000" u="sng"/>
              <a:t>Contact advisees</a:t>
            </a:r>
          </a:p>
          <a:p>
            <a:pPr lvl="1"/>
            <a:r>
              <a:rPr lang="en-US" sz="2000"/>
              <a:t>Let them know </a:t>
            </a:r>
            <a:r>
              <a:rPr lang="en-US" sz="2000" b="1"/>
              <a:t>how</a:t>
            </a:r>
            <a:r>
              <a:rPr lang="en-US" sz="2000"/>
              <a:t> to make an appointment or contact you</a:t>
            </a:r>
          </a:p>
          <a:p>
            <a:pPr marL="457200" lvl="1" indent="0">
              <a:buNone/>
            </a:pPr>
            <a:endParaRPr lang="en-US" sz="2000"/>
          </a:p>
          <a:p>
            <a:pPr lvl="1"/>
            <a:r>
              <a:rPr lang="en-US" sz="2000"/>
              <a:t>Let them know </a:t>
            </a:r>
            <a:r>
              <a:rPr lang="en-US" sz="2000" b="1"/>
              <a:t>what</a:t>
            </a:r>
            <a:r>
              <a:rPr lang="en-US" sz="2000"/>
              <a:t> to bring to the appointment</a:t>
            </a:r>
          </a:p>
          <a:p>
            <a:pPr lvl="2"/>
            <a:r>
              <a:rPr lang="en-US"/>
              <a:t>List of classes/Shopping cart</a:t>
            </a:r>
          </a:p>
          <a:p>
            <a:pPr lvl="2"/>
            <a:r>
              <a:rPr lang="en-US"/>
              <a:t>Questions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9C520-A7A8-9842-A7E6-1A70CDFFF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701427"/>
            <a:ext cx="4554501" cy="2699968"/>
          </a:xfrm>
        </p:spPr>
        <p:txBody>
          <a:bodyPr>
            <a:normAutofit/>
          </a:bodyPr>
          <a:lstStyle/>
          <a:p>
            <a:r>
              <a:rPr lang="en-US" sz="2000" u="sng" dirty="0"/>
              <a:t>Meeting and Class selection</a:t>
            </a:r>
          </a:p>
          <a:p>
            <a:pPr lvl="1"/>
            <a:r>
              <a:rPr lang="en-US" sz="2000" dirty="0"/>
              <a:t>Academic Requirements (AR) Report</a:t>
            </a:r>
          </a:p>
          <a:p>
            <a:pPr lvl="1"/>
            <a:r>
              <a:rPr lang="en-US" sz="2000" dirty="0"/>
              <a:t>SIS Class Search/SIS HELP</a:t>
            </a:r>
          </a:p>
          <a:p>
            <a:pPr lvl="1"/>
            <a:r>
              <a:rPr lang="en-US" sz="2000" dirty="0"/>
              <a:t>Class VARIETY</a:t>
            </a:r>
          </a:p>
          <a:p>
            <a:pPr lvl="1"/>
            <a:r>
              <a:rPr lang="en-US" sz="2000" dirty="0"/>
              <a:t>Can CHANGE their classes</a:t>
            </a:r>
          </a:p>
          <a:p>
            <a:pPr lvl="1"/>
            <a:r>
              <a:rPr lang="en-US" sz="2000" dirty="0"/>
              <a:t>Second Year Students</a:t>
            </a:r>
          </a:p>
          <a:p>
            <a:pPr marL="1371600" lvl="3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6668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2F0C-5612-FB40-A80B-2B45D774F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TIPS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9EFE08-EDF5-457C-BAFE-22871B1F66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07850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164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5F5E1C-B731-2B48-AA97-71CD74586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98189-9ADB-3F43-BFF3-773752AD4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en-US" sz="2400">
                <a:hlinkClick r:id="rId2"/>
              </a:rPr>
              <a:t>Association Deans</a:t>
            </a:r>
            <a:endParaRPr lang="en-US" sz="2400"/>
          </a:p>
          <a:p>
            <a:r>
              <a:rPr lang="en-US" sz="2400">
                <a:hlinkClick r:id="rId3"/>
              </a:rPr>
              <a:t>Walk In Dean of the Day 2:30-4pm M-F</a:t>
            </a:r>
            <a:endParaRPr lang="en-US" sz="240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7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269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Spring 2022 Advising Workshops  10-15 and 10-21</vt:lpstr>
      <vt:lpstr>Our role as advisors (Oct. 18-29) </vt:lpstr>
      <vt:lpstr>Key advising dates for Spring Term which starts Wednesday, Jan. 19, 2022</vt:lpstr>
      <vt:lpstr>Spring 2022: start enrolling Nov. 1</vt:lpstr>
      <vt:lpstr>Advising Meeting</vt:lpstr>
      <vt:lpstr>TIPS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2021 Advising Workshops  10-30 and 11-6</dc:title>
  <dc:creator>Dave, Shilpa S (ssd5q)</dc:creator>
  <cp:lastModifiedBy>Most, Rachel (rm5f)</cp:lastModifiedBy>
  <cp:revision>16</cp:revision>
  <dcterms:created xsi:type="dcterms:W3CDTF">2020-11-06T15:38:49Z</dcterms:created>
  <dcterms:modified xsi:type="dcterms:W3CDTF">2021-10-25T15:30:01Z</dcterms:modified>
</cp:coreProperties>
</file>